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614493"/>
            <a:ext cx="1698308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2682478"/>
            <a:ext cx="142613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ANALYTICS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31314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48891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3,900 customer transactions to uncover spending patterns, preferences, and strategic opportunities for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291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81106" y="2695337"/>
            <a:ext cx="5150168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Strategic Recommendations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06" y="3446145"/>
            <a:ext cx="811649" cy="9740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155037" y="3608427"/>
            <a:ext cx="260127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Boost Subscription Adoption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3155037" y="3959423"/>
            <a:ext cx="929413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the 73% non-subscriber base, especially targeting repeat buyers with &gt;5 purchases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06" y="4420195"/>
            <a:ext cx="811649" cy="9740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155037" y="4582478"/>
            <a:ext cx="2300764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Launch Loyalty Programs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3155037" y="4933474"/>
            <a:ext cx="929413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strengthen the loyal segment and move returning customers into higher engagement tiers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06" y="5394246"/>
            <a:ext cx="811649" cy="9740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155037" y="5556528"/>
            <a:ext cx="247292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Optimize Discount Strategy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3155037" y="5907524"/>
            <a:ext cx="929413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promotional offers with margin control – focus discounts on high-dependency items while maintaining profitability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106" y="6368296"/>
            <a:ext cx="811649" cy="11951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155037" y="6530578"/>
            <a:ext cx="2849047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Targeted Marketing Campaigns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3155037" y="6881574"/>
            <a:ext cx="9294138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young adults and express-shipping users who drive highest revenue. Highlight top-rated products in promotional materials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Unique items across four categories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3145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Categories &amp; Preferences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 &amp; Promo Usage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Ratings &amp;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11716" y="778550"/>
            <a:ext cx="1008459" cy="351115"/>
          </a:xfrm>
          <a:prstGeom prst="roundRect">
            <a:avLst>
              <a:gd name="adj" fmla="val 17099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493" y="882610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40805" y="839748"/>
            <a:ext cx="56459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111716" y="1201103"/>
            <a:ext cx="5615702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Preparation &amp; Cleaning</a:t>
            </a:r>
            <a:endParaRPr lang="en-US" sz="3500" dirty="0"/>
          </a:p>
        </p:txBody>
      </p:sp>
      <p:sp>
        <p:nvSpPr>
          <p:cNvPr id="7" name="Text 3"/>
          <p:cNvSpPr/>
          <p:nvPr/>
        </p:nvSpPr>
        <p:spPr>
          <a:xfrm>
            <a:off x="6111716" y="2027515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111716" y="2308265"/>
            <a:ext cx="7893368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9" name="Text 5"/>
          <p:cNvSpPr/>
          <p:nvPr/>
        </p:nvSpPr>
        <p:spPr>
          <a:xfrm>
            <a:off x="6111716" y="2443282"/>
            <a:ext cx="269640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111716" y="2829639"/>
            <a:ext cx="78933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analyzed structure with df.info() and summary statistics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111716" y="3428048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111716" y="3708797"/>
            <a:ext cx="7893368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3" name="Text 9"/>
          <p:cNvSpPr/>
          <p:nvPr/>
        </p:nvSpPr>
        <p:spPr>
          <a:xfrm>
            <a:off x="6111716" y="3843814"/>
            <a:ext cx="225480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Missing Data Handling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111716" y="4230172"/>
            <a:ext cx="78933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37 missing Review Rating values using median rating per product category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6111716" y="4828580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111716" y="5109329"/>
            <a:ext cx="7893368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7" name="Text 13"/>
          <p:cNvSpPr/>
          <p:nvPr/>
        </p:nvSpPr>
        <p:spPr>
          <a:xfrm>
            <a:off x="6111716" y="5244346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6111716" y="5630704"/>
            <a:ext cx="78933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for deeper analysis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6111716" y="6229112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6111716" y="6509861"/>
            <a:ext cx="7893368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21" name="Text 17"/>
          <p:cNvSpPr/>
          <p:nvPr/>
        </p:nvSpPr>
        <p:spPr>
          <a:xfrm>
            <a:off x="6111716" y="6644878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6111716" y="7031236"/>
            <a:ext cx="78933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and loaded cleaned data for SQL analysis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53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Dataset Statistics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2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Profile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1034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44 years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7732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18-70 years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4429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Gender Split: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68% Male, 32% 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88161" y="502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Purchase Behavior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88161" y="561034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Purchase: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$59.76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88161" y="617732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Range: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$20-$100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288161" y="674429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3.75/5.0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82532" y="502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Shopping Patterns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782532" y="561034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Previous Purchases: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25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782532" y="617732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Category: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Clothing (45%)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782532" y="6744295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 Rate: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43% of orders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20403" y="357068"/>
            <a:ext cx="990124" cy="243364"/>
          </a:xfrm>
          <a:prstGeom prst="roundRect">
            <a:avLst>
              <a:gd name="adj" fmla="val 17876"/>
            </a:avLst>
          </a:prstGeom>
          <a:solidFill>
            <a:srgbClr val="0F163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298031" y="426958"/>
            <a:ext cx="103465" cy="1034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3170" y="395883"/>
            <a:ext cx="679728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ANALYSIS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3220403" y="652105"/>
            <a:ext cx="323695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Insights</a:t>
            </a:r>
            <a:endParaRPr lang="en-US" sz="2500" dirty="0"/>
          </a:p>
        </p:txBody>
      </p:sp>
      <p:sp>
        <p:nvSpPr>
          <p:cNvPr id="6" name="Shape 3"/>
          <p:cNvSpPr/>
          <p:nvPr/>
        </p:nvSpPr>
        <p:spPr>
          <a:xfrm>
            <a:off x="3220403" y="1250871"/>
            <a:ext cx="4030028" cy="1537335"/>
          </a:xfrm>
          <a:prstGeom prst="roundRect">
            <a:avLst>
              <a:gd name="adj" fmla="val 35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357443" y="1387912"/>
            <a:ext cx="161841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Gender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3357443" y="1667708"/>
            <a:ext cx="375594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$157,890 (68%)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3357443" y="1952387"/>
            <a:ext cx="375594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$75,191 (32%)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3357443" y="2237065"/>
            <a:ext cx="3755946" cy="41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drive majority of revenue despite similar average spend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7379851" y="1250871"/>
            <a:ext cx="4030028" cy="1537335"/>
          </a:xfrm>
          <a:prstGeom prst="roundRect">
            <a:avLst>
              <a:gd name="adj" fmla="val 353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16892" y="1387912"/>
            <a:ext cx="1618417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Subscription Impact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516892" y="1667708"/>
            <a:ext cx="375594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1,053 customers, $59.49 avg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516892" y="1952387"/>
            <a:ext cx="375594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Non-subscribers: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2,847 customers, $59.87 avg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7516892" y="2237065"/>
            <a:ext cx="375594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Similar spending patterns across subscription status</a:t>
            </a:r>
            <a:endParaRPr lang="en-US" sz="10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403" y="2933819"/>
            <a:ext cx="8189476" cy="4586049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3220403" y="7665482"/>
            <a:ext cx="818947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contribute highest revenue at $62,143, followed closely by middle-aged customers at $59,197.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30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576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3876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3.86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809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Sandals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3.84 rating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3231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3.82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7653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3.80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2075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Skirt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3.78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857619"/>
            <a:ext cx="3376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343876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50% discount rate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8809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Sneakers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49.66% discount rate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6860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49.07% discount rate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1282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Sweater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48.17% discount rate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59333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47.37% discount rate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66307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High-rated products show strong customer satisfaction, while certain items heavily rely on discounts to drive sales.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877" y="572453"/>
            <a:ext cx="5659160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Segmentation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1992630" y="3156347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Loyal Customers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31877" y="3606522"/>
            <a:ext cx="386286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 (80%)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877" y="4064318"/>
            <a:ext cx="3862864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Frequent purchasers with established buying patterns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983" y="1639133"/>
            <a:ext cx="4608314" cy="4608314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348" y="3787438"/>
            <a:ext cx="311468" cy="3114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1479" y="2092643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Returning Customers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931479" y="2542818"/>
            <a:ext cx="39670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 (18%)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931479" y="3000613"/>
            <a:ext cx="39670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Made multiple purchases, building loyalty</a:t>
            </a:r>
            <a:endParaRPr lang="en-US" sz="16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83" y="1639133"/>
            <a:ext cx="4608314" cy="4608314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5698" y="2390596"/>
            <a:ext cx="311468" cy="3114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1479" y="4552950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New Customers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9931479" y="5003125"/>
            <a:ext cx="39670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customers (2%)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9931479" y="5460921"/>
            <a:ext cx="39670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First-time buyers with growth potential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983" y="1639133"/>
            <a:ext cx="4608314" cy="4608314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5698" y="5184279"/>
            <a:ext cx="311468" cy="311468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>
            <a:off x="731877" y="6481524"/>
            <a:ext cx="13166646" cy="1217295"/>
          </a:xfrm>
          <a:prstGeom prst="roundRect">
            <a:avLst>
              <a:gd name="adj" fmla="val 7182"/>
            </a:avLst>
          </a:prstGeom>
          <a:solidFill>
            <a:srgbClr val="0F163E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998" y="6788110"/>
            <a:ext cx="260152" cy="208121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408271" y="6741676"/>
            <a:ext cx="12282130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958 repeat buyers (&gt;5 purchases) are subscribers, while 2,518 are not – significant opportunity for subscription conversion.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6173"/>
            <a:ext cx="7405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Shipping &amp; Discount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65114"/>
            <a:ext cx="3664744" cy="2955608"/>
          </a:xfrm>
          <a:prstGeom prst="roundRect">
            <a:avLst>
              <a:gd name="adj" fmla="val 3223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122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2612827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$60.48 avg purchase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37484" y="3111818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$58.46 avg purchase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37484" y="3610808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users spend 3.5% more on average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1865114"/>
            <a:ext cx="3664863" cy="2955608"/>
          </a:xfrm>
          <a:prstGeom prst="roundRect">
            <a:avLst>
              <a:gd name="adj" fmla="val 3223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29042" y="2122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 Discount Users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29042" y="2612827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used discounts but spent above average ($59.76)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29042" y="3837623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Discounts drive sales without sacrificing purchase value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047536"/>
            <a:ext cx="7556421" cy="2365891"/>
          </a:xfrm>
          <a:prstGeom prst="roundRect">
            <a:avLst>
              <a:gd name="adj" fmla="val 4027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37484" y="5304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Category Distribution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37484" y="579524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1,737 purchases (45%)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37484" y="629423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Strong secondary category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37484" y="6793230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Footwear and Outerwear show growth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09223" y="348258"/>
            <a:ext cx="610791" cy="238006"/>
          </a:xfrm>
          <a:prstGeom prst="roundRect">
            <a:avLst>
              <a:gd name="adj" fmla="val 17883"/>
            </a:avLst>
          </a:prstGeom>
          <a:solidFill>
            <a:srgbClr val="0F163E"/>
          </a:solidFill>
          <a:ln/>
        </p:spPr>
      </p:sp>
      <p:sp>
        <p:nvSpPr>
          <p:cNvPr id="3" name="Text 1"/>
          <p:cNvSpPr/>
          <p:nvPr/>
        </p:nvSpPr>
        <p:spPr>
          <a:xfrm>
            <a:off x="3385185" y="386239"/>
            <a:ext cx="458867" cy="162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3309223" y="636865"/>
            <a:ext cx="4316373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Interactive Dashboard Insights</a:t>
            </a:r>
            <a:endParaRPr lang="en-US" sz="2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9223" y="1222653"/>
            <a:ext cx="6682740" cy="36880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493538" y="5876330"/>
            <a:ext cx="155793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73%</a:t>
            </a:r>
            <a:endParaRPr lang="en-US" sz="2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564" y="5084683"/>
            <a:ext cx="1899999" cy="18999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480917" y="7142798"/>
            <a:ext cx="15832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Non-Subscribers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309223" y="7416641"/>
            <a:ext cx="3926800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Majority of customer base without subscription benefits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8578691" y="5876330"/>
            <a:ext cx="155793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27%</a:t>
            </a:r>
            <a:endParaRPr lang="en-US" sz="2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18" y="5084683"/>
            <a:ext cx="1899999" cy="18999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566071" y="7142798"/>
            <a:ext cx="1583293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Active Subscribers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7394258" y="7416641"/>
            <a:ext cx="39269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Engaged customers with subscription status</a:t>
            </a:r>
            <a:endParaRPr lang="en-US" sz="950" dirty="0"/>
          </a:p>
        </p:txBody>
      </p:sp>
      <p:sp>
        <p:nvSpPr>
          <p:cNvPr id="14" name="Text 9"/>
          <p:cNvSpPr/>
          <p:nvPr/>
        </p:nvSpPr>
        <p:spPr>
          <a:xfrm>
            <a:off x="3309223" y="7761684"/>
            <a:ext cx="8011954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 enables real-time filtering by subscription status, gender, category, and shipping type for dynamic business insights.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2026-01-20T10:11:40Z</dcterms:created>
  <dcterms:modified xsi:type="dcterms:W3CDTF">2026-01-20T10:11:40Z</dcterms:modified>
</cp:coreProperties>
</file>